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8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A652252-16DE-88FB-C4E9-D25C83A352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1F060529-700F-A519-448A-FF8B0F4F178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C170115B-0545-4843-CDF9-9E38350495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D6B3E-4885-402C-BF73-93CFB5A57F86}" type="datetimeFigureOut">
              <a:rPr lang="sv-SE" smtClean="0"/>
              <a:t>2025-03-12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08A77490-03A2-7B41-9816-2F2EEE7078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C046F50B-490B-A06E-4021-C637C1F2F3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A5BB1-0A96-45DA-9047-F8BFAE9C170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125587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258F886-B414-371D-DC11-6688539880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1FA26C6-AB41-0C07-5F26-6612E5F1EB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BB5D0E8E-2D47-3703-220A-C3FBE2DB5C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D6B3E-4885-402C-BF73-93CFB5A57F86}" type="datetimeFigureOut">
              <a:rPr lang="sv-SE" smtClean="0"/>
              <a:t>2025-03-12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1CA4B2C8-F44A-F09B-0F1A-F5931B6DBC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3C10FEAB-0D4C-ED40-5A7E-D32CD61459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A5BB1-0A96-45DA-9047-F8BFAE9C170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546816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A5DDCA5-988A-390F-3527-10DC681A6E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C2B19A38-6593-5AAC-3099-52C832798E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A23D3E1-8C93-90DE-D15B-00D3731AC2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D6B3E-4885-402C-BF73-93CFB5A57F86}" type="datetimeFigureOut">
              <a:rPr lang="sv-SE" smtClean="0"/>
              <a:t>2025-03-12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85DCCB8E-3FFD-63D4-7B04-B142B7FB12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826B703-0452-DC73-3CBE-D25FE49EA6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A5BB1-0A96-45DA-9047-F8BFAE9C170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617504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C093B93-B46E-08E9-5EF7-2CC8665726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8B0D68B-27D5-D528-95FA-0ED5440644F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F424CC99-561F-11C9-9C7E-D0FD7E8194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0C340D8D-434D-93DD-B32B-F442F91704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D6B3E-4885-402C-BF73-93CFB5A57F86}" type="datetimeFigureOut">
              <a:rPr lang="sv-SE" smtClean="0"/>
              <a:t>2025-03-12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252445D4-C7C1-0404-2FAC-A2DECC8120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6A321E27-5702-F2EB-54B6-C51556F43A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A5BB1-0A96-45DA-9047-F8BFAE9C170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722368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DA9BA22-A11A-C4C3-8EEE-F7C5350051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D3E2056A-3669-C209-787F-06C395B82A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D9611986-00CB-AEC6-67D1-0D346ED956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D29F75B3-FAB7-CEF0-B242-F8E02EF3F0B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B12B03FC-6E48-AFCF-ECB6-0BE358494AF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E53172CB-FB02-B6D0-EC77-63A68F6D89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D6B3E-4885-402C-BF73-93CFB5A57F86}" type="datetimeFigureOut">
              <a:rPr lang="sv-SE" smtClean="0"/>
              <a:t>2025-03-12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92DE0EB8-957C-B2CE-D04A-A3DE0E63BE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62504C20-D22A-0223-B246-6CFEB305C6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A5BB1-0A96-45DA-9047-F8BFAE9C170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180683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570E329-98C7-2130-CB02-84CAD2E0B7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1E7DEA48-AAFF-3E1C-462C-7A68AA43EE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D6B3E-4885-402C-BF73-93CFB5A57F86}" type="datetimeFigureOut">
              <a:rPr lang="sv-SE" smtClean="0"/>
              <a:t>2025-03-12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E5CF6B19-82D8-BE97-FA0E-B2728FAB37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E5DD423C-781D-5762-EB22-4226DA978A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A5BB1-0A96-45DA-9047-F8BFAE9C170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447779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8EFD86FB-EA77-C63F-23D6-7A00A3A622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D6B3E-4885-402C-BF73-93CFB5A57F86}" type="datetimeFigureOut">
              <a:rPr lang="sv-SE" smtClean="0"/>
              <a:t>2025-03-12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803120D8-1BE9-E6F3-4B8E-B23AAD992F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0F92EAF4-0AD5-E10A-CB4F-2D14B9F4AA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A5BB1-0A96-45DA-9047-F8BFAE9C170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853013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3045BD2-3630-AC98-1361-14BA85A284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B1712515-D171-2018-C191-95CE45181E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A278BFC2-EAB3-A1BA-68A7-CDEDE83B08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6FE62F7E-75B4-CA0E-29C2-FFBEDFEB75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D6B3E-4885-402C-BF73-93CFB5A57F86}" type="datetimeFigureOut">
              <a:rPr lang="sv-SE" smtClean="0"/>
              <a:t>2025-03-12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58445C52-78F9-59FD-F398-8DEBB613FE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C00E30BD-2218-CA78-AE99-6C084CA0F6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A5BB1-0A96-45DA-9047-F8BFAE9C170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025501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F3AA1FC-4F68-A502-BCC7-7D2710FA6C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726141EF-54C0-E14C-BFE3-D4A75BDA734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C94E91EA-C6B1-7DE1-D96C-EED09427A0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392C58EE-F8AA-257E-7424-58EF4C1C54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D6B3E-4885-402C-BF73-93CFB5A57F86}" type="datetimeFigureOut">
              <a:rPr lang="sv-SE" smtClean="0"/>
              <a:t>2025-03-12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2CA8667A-98CA-A5CF-B530-C9BC4EAB41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9CF32410-4563-5949-7979-31F9554652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A5BB1-0A96-45DA-9047-F8BFAE9C170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987829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8BFF922-F986-8314-7AFB-DE384A2DFC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5CB7C84A-49CF-9ABF-4892-945F94BC3A1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6BCDAB90-FA15-666D-DC4B-A1C41B1295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D6B3E-4885-402C-BF73-93CFB5A57F86}" type="datetimeFigureOut">
              <a:rPr lang="sv-SE" smtClean="0"/>
              <a:t>2025-03-12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C302BFC7-B923-0FA4-761A-8A49B99C0E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03070CC2-00AB-BA60-0EBE-518976D458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A5BB1-0A96-45DA-9047-F8BFAE9C170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86501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85D8FA23-6070-651D-8743-06AA18F3622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0AC8B927-9555-AB83-0188-B9F911E7F4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3AD5AEB9-DD32-7FC1-EAA3-940896D1A3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D6B3E-4885-402C-BF73-93CFB5A57F86}" type="datetimeFigureOut">
              <a:rPr lang="sv-SE" smtClean="0"/>
              <a:t>2025-03-12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4395F59-4D7C-38E8-90B6-5224BA8AB4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006436E8-33E1-F9C8-01AB-D256CEFB66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A5BB1-0A96-45DA-9047-F8BFAE9C170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249686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250B7D76-58B6-4F40-A77B-E6D07B71F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E304C6C-D639-8245-90E7-5E497FD150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6F155DE-0E2A-ECA6-2264-207E9CB5F49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8D6B3E-4885-402C-BF73-93CFB5A57F86}" type="datetimeFigureOut">
              <a:rPr lang="sv-SE" smtClean="0"/>
              <a:t>2025-03-12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73E26ABA-1B69-99DE-95DE-53B3FED7EF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182A8550-8196-1A63-11CF-EB917A73C9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6A5BB1-0A96-45DA-9047-F8BFAE9C170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368114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Flödesschema: Process 415">
            <a:extLst>
              <a:ext uri="{FF2B5EF4-FFF2-40B4-BE49-F238E27FC236}">
                <a16:creationId xmlns:a16="http://schemas.microsoft.com/office/drawing/2014/main" id="{9F42272D-6D33-06BD-9465-22C0AF24084D}"/>
              </a:ext>
            </a:extLst>
          </p:cNvPr>
          <p:cNvSpPr/>
          <p:nvPr/>
        </p:nvSpPr>
        <p:spPr>
          <a:xfrm>
            <a:off x="8389778" y="4478064"/>
            <a:ext cx="2137477" cy="941104"/>
          </a:xfrm>
          <a:prstGeom prst="flowChartProcess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400" dirty="0">
              <a:latin typeface="D-DIN Exp" panose="020B0504020202030204" pitchFamily="34" charset="0"/>
            </a:endParaRPr>
          </a:p>
        </p:txBody>
      </p:sp>
      <p:sp>
        <p:nvSpPr>
          <p:cNvPr id="415" name="Flödesschema: Process 414">
            <a:extLst>
              <a:ext uri="{FF2B5EF4-FFF2-40B4-BE49-F238E27FC236}">
                <a16:creationId xmlns:a16="http://schemas.microsoft.com/office/drawing/2014/main" id="{4E1088C1-17D1-0CC3-2F85-1851C4F17837}"/>
              </a:ext>
            </a:extLst>
          </p:cNvPr>
          <p:cNvSpPr/>
          <p:nvPr/>
        </p:nvSpPr>
        <p:spPr>
          <a:xfrm>
            <a:off x="1034465" y="608388"/>
            <a:ext cx="1478697" cy="1202238"/>
          </a:xfrm>
          <a:prstGeom prst="flowChartProcess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400" dirty="0">
              <a:latin typeface="D-DIN Exp" panose="020B0504020202030204" pitchFamily="34" charset="0"/>
            </a:endParaRPr>
          </a:p>
        </p:txBody>
      </p:sp>
      <p:sp>
        <p:nvSpPr>
          <p:cNvPr id="5" name="Flödesschema: Alternativ process 4">
            <a:extLst>
              <a:ext uri="{FF2B5EF4-FFF2-40B4-BE49-F238E27FC236}">
                <a16:creationId xmlns:a16="http://schemas.microsoft.com/office/drawing/2014/main" id="{B8DA17BC-9E50-C1DD-6C02-3A4D1D91582E}"/>
              </a:ext>
            </a:extLst>
          </p:cNvPr>
          <p:cNvSpPr/>
          <p:nvPr/>
        </p:nvSpPr>
        <p:spPr>
          <a:xfrm>
            <a:off x="5288126" y="3682318"/>
            <a:ext cx="1296140" cy="727969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100" dirty="0">
                <a:latin typeface="D-DIN Exp" panose="020B0504020202030204" pitchFamily="34" charset="0"/>
              </a:rPr>
              <a:t>Ej godkänd mätarplats</a:t>
            </a:r>
          </a:p>
        </p:txBody>
      </p:sp>
      <p:sp>
        <p:nvSpPr>
          <p:cNvPr id="6" name="Flödesschema: Alternativ process 5">
            <a:extLst>
              <a:ext uri="{FF2B5EF4-FFF2-40B4-BE49-F238E27FC236}">
                <a16:creationId xmlns:a16="http://schemas.microsoft.com/office/drawing/2014/main" id="{BD3272A3-41B3-4082-26B9-EA6844B46FA5}"/>
              </a:ext>
            </a:extLst>
          </p:cNvPr>
          <p:cNvSpPr/>
          <p:nvPr/>
        </p:nvSpPr>
        <p:spPr>
          <a:xfrm>
            <a:off x="5288126" y="4592280"/>
            <a:ext cx="1296140" cy="727969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100" dirty="0">
                <a:latin typeface="D-DIN Exp" panose="020B0504020202030204" pitchFamily="34" charset="0"/>
              </a:rPr>
              <a:t>Godkänd mätarplats</a:t>
            </a:r>
          </a:p>
        </p:txBody>
      </p:sp>
      <p:sp>
        <p:nvSpPr>
          <p:cNvPr id="14" name="Flödesschema: Alternativ process 13">
            <a:extLst>
              <a:ext uri="{FF2B5EF4-FFF2-40B4-BE49-F238E27FC236}">
                <a16:creationId xmlns:a16="http://schemas.microsoft.com/office/drawing/2014/main" id="{1367E701-067A-08D2-496F-9CB26AF82498}"/>
              </a:ext>
            </a:extLst>
          </p:cNvPr>
          <p:cNvSpPr/>
          <p:nvPr/>
        </p:nvSpPr>
        <p:spPr>
          <a:xfrm>
            <a:off x="6884726" y="4592280"/>
            <a:ext cx="1296140" cy="727969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100" dirty="0">
                <a:latin typeface="D-DIN Exp" panose="020B0504020202030204" pitchFamily="34" charset="0"/>
              </a:rPr>
              <a:t>Mätaren byts</a:t>
            </a:r>
          </a:p>
        </p:txBody>
      </p:sp>
      <p:sp>
        <p:nvSpPr>
          <p:cNvPr id="15" name="Flödesschema: Alternativ process 14">
            <a:extLst>
              <a:ext uri="{FF2B5EF4-FFF2-40B4-BE49-F238E27FC236}">
                <a16:creationId xmlns:a16="http://schemas.microsoft.com/office/drawing/2014/main" id="{0E90C015-9387-5510-F360-5C75C25433F9}"/>
              </a:ext>
            </a:extLst>
          </p:cNvPr>
          <p:cNvSpPr/>
          <p:nvPr/>
        </p:nvSpPr>
        <p:spPr>
          <a:xfrm>
            <a:off x="6884726" y="3682508"/>
            <a:ext cx="1296140" cy="727969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100" dirty="0">
                <a:latin typeface="D-DIN Exp" panose="020B0504020202030204" pitchFamily="34" charset="0"/>
              </a:rPr>
              <a:t>Förgävesbesök</a:t>
            </a:r>
          </a:p>
        </p:txBody>
      </p:sp>
      <p:sp>
        <p:nvSpPr>
          <p:cNvPr id="20" name="Flödesschema: Alternativ process 19">
            <a:extLst>
              <a:ext uri="{FF2B5EF4-FFF2-40B4-BE49-F238E27FC236}">
                <a16:creationId xmlns:a16="http://schemas.microsoft.com/office/drawing/2014/main" id="{5CB525E1-EC1D-DB34-2F82-8E33D4000501}"/>
              </a:ext>
            </a:extLst>
          </p:cNvPr>
          <p:cNvSpPr/>
          <p:nvPr/>
        </p:nvSpPr>
        <p:spPr>
          <a:xfrm>
            <a:off x="283951" y="3118895"/>
            <a:ext cx="1296140" cy="598430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100" dirty="0">
                <a:latin typeface="D-DIN Exp" panose="020B0504020202030204" pitchFamily="34" charset="0"/>
              </a:rPr>
              <a:t>Kund kan boka om tiden</a:t>
            </a:r>
          </a:p>
        </p:txBody>
      </p:sp>
      <p:sp>
        <p:nvSpPr>
          <p:cNvPr id="21" name="Flödesschema: Alternativ process 20">
            <a:extLst>
              <a:ext uri="{FF2B5EF4-FFF2-40B4-BE49-F238E27FC236}">
                <a16:creationId xmlns:a16="http://schemas.microsoft.com/office/drawing/2014/main" id="{FEEB32C6-8383-3E2D-7ECF-C401C3D5CF4C}"/>
              </a:ext>
            </a:extLst>
          </p:cNvPr>
          <p:cNvSpPr/>
          <p:nvPr/>
        </p:nvSpPr>
        <p:spPr>
          <a:xfrm>
            <a:off x="3218434" y="4591983"/>
            <a:ext cx="1296140" cy="727969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100" dirty="0">
                <a:latin typeface="D-DIN Exp" panose="020B0504020202030204" pitchFamily="34" charset="0"/>
              </a:rPr>
              <a:t>Montör får tillträde</a:t>
            </a:r>
          </a:p>
        </p:txBody>
      </p:sp>
      <p:cxnSp>
        <p:nvCxnSpPr>
          <p:cNvPr id="25" name="Koppling: vinklad 24">
            <a:extLst>
              <a:ext uri="{FF2B5EF4-FFF2-40B4-BE49-F238E27FC236}">
                <a16:creationId xmlns:a16="http://schemas.microsoft.com/office/drawing/2014/main" id="{8FA035AD-7F91-5DAA-514A-D6AE0B917A87}"/>
              </a:ext>
            </a:extLst>
          </p:cNvPr>
          <p:cNvCxnSpPr>
            <a:cxnSpLocks/>
            <a:stCxn id="20" idx="2"/>
            <a:endCxn id="384" idx="2"/>
          </p:cNvCxnSpPr>
          <p:nvPr/>
        </p:nvCxnSpPr>
        <p:spPr>
          <a:xfrm rot="16200000" flipH="1">
            <a:off x="557187" y="4092159"/>
            <a:ext cx="1602627" cy="852958"/>
          </a:xfrm>
          <a:prstGeom prst="bentConnector3">
            <a:avLst>
              <a:gd name="adj1" fmla="val 114264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Rak pilkoppling 26">
            <a:extLst>
              <a:ext uri="{FF2B5EF4-FFF2-40B4-BE49-F238E27FC236}">
                <a16:creationId xmlns:a16="http://schemas.microsoft.com/office/drawing/2014/main" id="{067E72BF-F1F3-7E87-7789-3438D719F0F9}"/>
              </a:ext>
            </a:extLst>
          </p:cNvPr>
          <p:cNvCxnSpPr>
            <a:cxnSpLocks/>
            <a:stCxn id="388" idx="2"/>
            <a:endCxn id="384" idx="0"/>
          </p:cNvCxnSpPr>
          <p:nvPr/>
        </p:nvCxnSpPr>
        <p:spPr>
          <a:xfrm>
            <a:off x="1784979" y="2773039"/>
            <a:ext cx="0" cy="1818944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Flödesschema: Alternativ process 29">
            <a:extLst>
              <a:ext uri="{FF2B5EF4-FFF2-40B4-BE49-F238E27FC236}">
                <a16:creationId xmlns:a16="http://schemas.microsoft.com/office/drawing/2014/main" id="{184E9D59-C446-3FA0-DC1C-FA9A45180FCE}"/>
              </a:ext>
            </a:extLst>
          </p:cNvPr>
          <p:cNvSpPr/>
          <p:nvPr/>
        </p:nvSpPr>
        <p:spPr>
          <a:xfrm>
            <a:off x="3234343" y="3640024"/>
            <a:ext cx="1296140" cy="727969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100" dirty="0">
                <a:latin typeface="D-DIN Exp" panose="020B0504020202030204" pitchFamily="34" charset="0"/>
              </a:rPr>
              <a:t>Montör får ej tillträde = Förgävesbesök</a:t>
            </a:r>
          </a:p>
        </p:txBody>
      </p:sp>
      <p:sp>
        <p:nvSpPr>
          <p:cNvPr id="32" name="Flödesschema: Alternativ process 31">
            <a:extLst>
              <a:ext uri="{FF2B5EF4-FFF2-40B4-BE49-F238E27FC236}">
                <a16:creationId xmlns:a16="http://schemas.microsoft.com/office/drawing/2014/main" id="{9DE3D3C2-8828-9FE1-2CA7-AA5E95A73A05}"/>
              </a:ext>
            </a:extLst>
          </p:cNvPr>
          <p:cNvSpPr/>
          <p:nvPr/>
        </p:nvSpPr>
        <p:spPr>
          <a:xfrm>
            <a:off x="4698702" y="1467951"/>
            <a:ext cx="1296140" cy="727969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100" dirty="0">
                <a:latin typeface="D-DIN Exp" panose="020B0504020202030204" pitchFamily="34" charset="0"/>
              </a:rPr>
              <a:t>Förgävesbesök nr ≥ 2</a:t>
            </a:r>
          </a:p>
        </p:txBody>
      </p:sp>
      <p:sp>
        <p:nvSpPr>
          <p:cNvPr id="33" name="Flödesschema: Alternativ process 32">
            <a:extLst>
              <a:ext uri="{FF2B5EF4-FFF2-40B4-BE49-F238E27FC236}">
                <a16:creationId xmlns:a16="http://schemas.microsoft.com/office/drawing/2014/main" id="{75076900-2AD1-0F63-6A09-20C3D1BF5C69}"/>
              </a:ext>
            </a:extLst>
          </p:cNvPr>
          <p:cNvSpPr/>
          <p:nvPr/>
        </p:nvSpPr>
        <p:spPr>
          <a:xfrm>
            <a:off x="6155007" y="1479790"/>
            <a:ext cx="1296140" cy="727969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100" dirty="0">
                <a:latin typeface="D-DIN Exp" panose="020B0504020202030204" pitchFamily="34" charset="0"/>
              </a:rPr>
              <a:t>Kund debiteras avgift och SVAAB tar över ansvar</a:t>
            </a:r>
          </a:p>
        </p:txBody>
      </p:sp>
      <p:sp>
        <p:nvSpPr>
          <p:cNvPr id="34" name="Flödesschema: Alternativ process 33">
            <a:extLst>
              <a:ext uri="{FF2B5EF4-FFF2-40B4-BE49-F238E27FC236}">
                <a16:creationId xmlns:a16="http://schemas.microsoft.com/office/drawing/2014/main" id="{2AF2393D-6C7B-C909-3E97-DB35D5F463A8}"/>
              </a:ext>
            </a:extLst>
          </p:cNvPr>
          <p:cNvSpPr/>
          <p:nvPr/>
        </p:nvSpPr>
        <p:spPr>
          <a:xfrm>
            <a:off x="7612424" y="1479790"/>
            <a:ext cx="1296140" cy="727969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100" dirty="0">
                <a:latin typeface="D-DIN Exp" panose="020B0504020202030204" pitchFamily="34" charset="0"/>
              </a:rPr>
              <a:t>SVAAB skickar ut ”snäll”</a:t>
            </a:r>
          </a:p>
        </p:txBody>
      </p:sp>
      <p:sp>
        <p:nvSpPr>
          <p:cNvPr id="35" name="Flödesschema: Alternativ process 34">
            <a:extLst>
              <a:ext uri="{FF2B5EF4-FFF2-40B4-BE49-F238E27FC236}">
                <a16:creationId xmlns:a16="http://schemas.microsoft.com/office/drawing/2014/main" id="{C1B33866-E883-56D0-2FDA-EF7EB507DEC4}"/>
              </a:ext>
            </a:extLst>
          </p:cNvPr>
          <p:cNvSpPr/>
          <p:nvPr/>
        </p:nvSpPr>
        <p:spPr>
          <a:xfrm>
            <a:off x="9069841" y="1467953"/>
            <a:ext cx="1296140" cy="727969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100" dirty="0">
                <a:latin typeface="D-DIN Exp" panose="020B0504020202030204" pitchFamily="34" charset="0"/>
              </a:rPr>
              <a:t>SVAAB skickar ut ”hård”</a:t>
            </a:r>
          </a:p>
        </p:txBody>
      </p:sp>
      <p:sp>
        <p:nvSpPr>
          <p:cNvPr id="36" name="Flödesschema: Alternativ process 35">
            <a:extLst>
              <a:ext uri="{FF2B5EF4-FFF2-40B4-BE49-F238E27FC236}">
                <a16:creationId xmlns:a16="http://schemas.microsoft.com/office/drawing/2014/main" id="{FA713CF4-C3BB-4C46-B429-689D724CAF78}"/>
              </a:ext>
            </a:extLst>
          </p:cNvPr>
          <p:cNvSpPr/>
          <p:nvPr/>
        </p:nvSpPr>
        <p:spPr>
          <a:xfrm>
            <a:off x="10519204" y="1467950"/>
            <a:ext cx="1296140" cy="727969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100" dirty="0">
                <a:latin typeface="D-DIN Exp" panose="020B0504020202030204" pitchFamily="34" charset="0"/>
              </a:rPr>
              <a:t>Kund får </a:t>
            </a:r>
            <a:r>
              <a:rPr lang="sv-SE" sz="900" dirty="0">
                <a:latin typeface="D-DIN Exp" panose="020B0504020202030204" pitchFamily="34" charset="0"/>
              </a:rPr>
              <a:t>schablondebitering</a:t>
            </a:r>
            <a:r>
              <a:rPr lang="sv-SE" sz="1100" dirty="0">
                <a:latin typeface="D-DIN Exp" panose="020B0504020202030204" pitchFamily="34" charset="0"/>
              </a:rPr>
              <a:t> </a:t>
            </a:r>
          </a:p>
        </p:txBody>
      </p:sp>
      <p:sp>
        <p:nvSpPr>
          <p:cNvPr id="44" name="Flödesschema: Alternativ process 43">
            <a:extLst>
              <a:ext uri="{FF2B5EF4-FFF2-40B4-BE49-F238E27FC236}">
                <a16:creationId xmlns:a16="http://schemas.microsoft.com/office/drawing/2014/main" id="{731A2C00-16AD-800A-003B-1991CB7AC0BC}"/>
              </a:ext>
            </a:extLst>
          </p:cNvPr>
          <p:cNvSpPr/>
          <p:nvPr/>
        </p:nvSpPr>
        <p:spPr>
          <a:xfrm>
            <a:off x="8480490" y="4592280"/>
            <a:ext cx="1296140" cy="727969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100" dirty="0">
                <a:latin typeface="D-DIN Exp" panose="020B0504020202030204" pitchFamily="34" charset="0"/>
              </a:rPr>
              <a:t>Kund får information om nya mätaren</a:t>
            </a:r>
          </a:p>
        </p:txBody>
      </p:sp>
      <p:cxnSp>
        <p:nvCxnSpPr>
          <p:cNvPr id="46" name="Koppling: vinklad 45">
            <a:extLst>
              <a:ext uri="{FF2B5EF4-FFF2-40B4-BE49-F238E27FC236}">
                <a16:creationId xmlns:a16="http://schemas.microsoft.com/office/drawing/2014/main" id="{15E9FB08-5FC7-8BFE-AE89-B8834E68A103}"/>
              </a:ext>
            </a:extLst>
          </p:cNvPr>
          <p:cNvCxnSpPr>
            <a:cxnSpLocks/>
            <a:stCxn id="15" idx="3"/>
            <a:endCxn id="154" idx="3"/>
          </p:cNvCxnSpPr>
          <p:nvPr/>
        </p:nvCxnSpPr>
        <p:spPr>
          <a:xfrm flipH="1" flipV="1">
            <a:off x="4530483" y="2924461"/>
            <a:ext cx="3650383" cy="1122032"/>
          </a:xfrm>
          <a:prstGeom prst="bentConnector3">
            <a:avLst>
              <a:gd name="adj1" fmla="val -6262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Rak pilkoppling 61">
            <a:extLst>
              <a:ext uri="{FF2B5EF4-FFF2-40B4-BE49-F238E27FC236}">
                <a16:creationId xmlns:a16="http://schemas.microsoft.com/office/drawing/2014/main" id="{D7742C41-F144-5D21-D9B8-922B86469371}"/>
              </a:ext>
            </a:extLst>
          </p:cNvPr>
          <p:cNvCxnSpPr>
            <a:stCxn id="32" idx="3"/>
            <a:endCxn id="33" idx="1"/>
          </p:cNvCxnSpPr>
          <p:nvPr/>
        </p:nvCxnSpPr>
        <p:spPr>
          <a:xfrm>
            <a:off x="5994842" y="1831936"/>
            <a:ext cx="160165" cy="1183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Rak pilkoppling 63">
            <a:extLst>
              <a:ext uri="{FF2B5EF4-FFF2-40B4-BE49-F238E27FC236}">
                <a16:creationId xmlns:a16="http://schemas.microsoft.com/office/drawing/2014/main" id="{7D793CBF-E937-F5AB-14FB-E5CD7148A003}"/>
              </a:ext>
            </a:extLst>
          </p:cNvPr>
          <p:cNvCxnSpPr>
            <a:stCxn id="33" idx="3"/>
            <a:endCxn id="34" idx="1"/>
          </p:cNvCxnSpPr>
          <p:nvPr/>
        </p:nvCxnSpPr>
        <p:spPr>
          <a:xfrm>
            <a:off x="7451147" y="1843775"/>
            <a:ext cx="16127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Rak pilkoppling 65">
            <a:extLst>
              <a:ext uri="{FF2B5EF4-FFF2-40B4-BE49-F238E27FC236}">
                <a16:creationId xmlns:a16="http://schemas.microsoft.com/office/drawing/2014/main" id="{CCFDCA96-1D3D-5C33-B979-F9C778D7C1C4}"/>
              </a:ext>
            </a:extLst>
          </p:cNvPr>
          <p:cNvCxnSpPr>
            <a:stCxn id="34" idx="3"/>
            <a:endCxn id="35" idx="1"/>
          </p:cNvCxnSpPr>
          <p:nvPr/>
        </p:nvCxnSpPr>
        <p:spPr>
          <a:xfrm flipV="1">
            <a:off x="8908564" y="1831938"/>
            <a:ext cx="161277" cy="1183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Rak pilkoppling 67">
            <a:extLst>
              <a:ext uri="{FF2B5EF4-FFF2-40B4-BE49-F238E27FC236}">
                <a16:creationId xmlns:a16="http://schemas.microsoft.com/office/drawing/2014/main" id="{C3C84D67-FC9C-5559-56F3-BF98DE71C188}"/>
              </a:ext>
            </a:extLst>
          </p:cNvPr>
          <p:cNvCxnSpPr>
            <a:stCxn id="35" idx="3"/>
            <a:endCxn id="36" idx="1"/>
          </p:cNvCxnSpPr>
          <p:nvPr/>
        </p:nvCxnSpPr>
        <p:spPr>
          <a:xfrm flipV="1">
            <a:off x="10365981" y="1831935"/>
            <a:ext cx="153223" cy="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Rak pilkoppling 69">
            <a:extLst>
              <a:ext uri="{FF2B5EF4-FFF2-40B4-BE49-F238E27FC236}">
                <a16:creationId xmlns:a16="http://schemas.microsoft.com/office/drawing/2014/main" id="{C41B2B84-602C-29A3-9993-3BF09C8F5CAD}"/>
              </a:ext>
            </a:extLst>
          </p:cNvPr>
          <p:cNvCxnSpPr>
            <a:stCxn id="5" idx="3"/>
            <a:endCxn id="15" idx="1"/>
          </p:cNvCxnSpPr>
          <p:nvPr/>
        </p:nvCxnSpPr>
        <p:spPr>
          <a:xfrm>
            <a:off x="6584266" y="4046303"/>
            <a:ext cx="300460" cy="19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Rak pilkoppling 71">
            <a:extLst>
              <a:ext uri="{FF2B5EF4-FFF2-40B4-BE49-F238E27FC236}">
                <a16:creationId xmlns:a16="http://schemas.microsoft.com/office/drawing/2014/main" id="{25FF95FF-9F3B-1416-3499-2D6E5297A57F}"/>
              </a:ext>
            </a:extLst>
          </p:cNvPr>
          <p:cNvCxnSpPr>
            <a:stCxn id="21" idx="3"/>
            <a:endCxn id="5" idx="1"/>
          </p:cNvCxnSpPr>
          <p:nvPr/>
        </p:nvCxnSpPr>
        <p:spPr>
          <a:xfrm flipV="1">
            <a:off x="4514574" y="4046303"/>
            <a:ext cx="773552" cy="90966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Rak pilkoppling 73">
            <a:extLst>
              <a:ext uri="{FF2B5EF4-FFF2-40B4-BE49-F238E27FC236}">
                <a16:creationId xmlns:a16="http://schemas.microsoft.com/office/drawing/2014/main" id="{F8684881-89D3-0336-DF83-06F5A83CBC53}"/>
              </a:ext>
            </a:extLst>
          </p:cNvPr>
          <p:cNvCxnSpPr>
            <a:stCxn id="21" idx="3"/>
            <a:endCxn id="6" idx="1"/>
          </p:cNvCxnSpPr>
          <p:nvPr/>
        </p:nvCxnSpPr>
        <p:spPr>
          <a:xfrm>
            <a:off x="4514574" y="4955968"/>
            <a:ext cx="773552" cy="297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Rak pilkoppling 75">
            <a:extLst>
              <a:ext uri="{FF2B5EF4-FFF2-40B4-BE49-F238E27FC236}">
                <a16:creationId xmlns:a16="http://schemas.microsoft.com/office/drawing/2014/main" id="{F83743C6-3CE0-7A16-D702-56DFD3DC4AB0}"/>
              </a:ext>
            </a:extLst>
          </p:cNvPr>
          <p:cNvCxnSpPr>
            <a:stCxn id="6" idx="3"/>
            <a:endCxn id="14" idx="1"/>
          </p:cNvCxnSpPr>
          <p:nvPr/>
        </p:nvCxnSpPr>
        <p:spPr>
          <a:xfrm>
            <a:off x="6584266" y="4956265"/>
            <a:ext cx="300460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Rak pilkoppling 77">
            <a:extLst>
              <a:ext uri="{FF2B5EF4-FFF2-40B4-BE49-F238E27FC236}">
                <a16:creationId xmlns:a16="http://schemas.microsoft.com/office/drawing/2014/main" id="{3C22037C-9A48-0CEC-8F0B-3CDD08E0262C}"/>
              </a:ext>
            </a:extLst>
          </p:cNvPr>
          <p:cNvCxnSpPr>
            <a:stCxn id="14" idx="3"/>
            <a:endCxn id="44" idx="1"/>
          </p:cNvCxnSpPr>
          <p:nvPr/>
        </p:nvCxnSpPr>
        <p:spPr>
          <a:xfrm>
            <a:off x="8180866" y="4956265"/>
            <a:ext cx="299624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Rak pilkoppling 110">
            <a:extLst>
              <a:ext uri="{FF2B5EF4-FFF2-40B4-BE49-F238E27FC236}">
                <a16:creationId xmlns:a16="http://schemas.microsoft.com/office/drawing/2014/main" id="{FE56B097-0616-AE2D-4806-C802DF3F0353}"/>
              </a:ext>
            </a:extLst>
          </p:cNvPr>
          <p:cNvCxnSpPr>
            <a:cxnSpLocks/>
            <a:stCxn id="387" idx="2"/>
            <a:endCxn id="388" idx="0"/>
          </p:cNvCxnSpPr>
          <p:nvPr/>
        </p:nvCxnSpPr>
        <p:spPr>
          <a:xfrm>
            <a:off x="1784979" y="1698457"/>
            <a:ext cx="0" cy="346613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Koppling: vinklad 135">
            <a:extLst>
              <a:ext uri="{FF2B5EF4-FFF2-40B4-BE49-F238E27FC236}">
                <a16:creationId xmlns:a16="http://schemas.microsoft.com/office/drawing/2014/main" id="{65C49BA4-B3B5-B7E4-A54E-221B46DBAC1C}"/>
              </a:ext>
            </a:extLst>
          </p:cNvPr>
          <p:cNvCxnSpPr>
            <a:cxnSpLocks/>
            <a:stCxn id="154" idx="1"/>
            <a:endCxn id="388" idx="3"/>
          </p:cNvCxnSpPr>
          <p:nvPr/>
        </p:nvCxnSpPr>
        <p:spPr>
          <a:xfrm rot="10800000">
            <a:off x="2433049" y="2409055"/>
            <a:ext cx="801294" cy="515406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Rak pilkoppling 145">
            <a:extLst>
              <a:ext uri="{FF2B5EF4-FFF2-40B4-BE49-F238E27FC236}">
                <a16:creationId xmlns:a16="http://schemas.microsoft.com/office/drawing/2014/main" id="{ECDBD64F-30D8-B3BE-B0AF-6D5D8B44B441}"/>
              </a:ext>
            </a:extLst>
          </p:cNvPr>
          <p:cNvCxnSpPr>
            <a:cxnSpLocks/>
            <a:stCxn id="384" idx="3"/>
            <a:endCxn id="30" idx="1"/>
          </p:cNvCxnSpPr>
          <p:nvPr/>
        </p:nvCxnSpPr>
        <p:spPr>
          <a:xfrm flipV="1">
            <a:off x="2433049" y="4004009"/>
            <a:ext cx="801294" cy="95195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Rak pilkoppling 147">
            <a:extLst>
              <a:ext uri="{FF2B5EF4-FFF2-40B4-BE49-F238E27FC236}">
                <a16:creationId xmlns:a16="http://schemas.microsoft.com/office/drawing/2014/main" id="{2D56034D-78EC-AD83-77C1-84BF2FAC190B}"/>
              </a:ext>
            </a:extLst>
          </p:cNvPr>
          <p:cNvCxnSpPr>
            <a:cxnSpLocks/>
            <a:stCxn id="384" idx="3"/>
            <a:endCxn id="21" idx="1"/>
          </p:cNvCxnSpPr>
          <p:nvPr/>
        </p:nvCxnSpPr>
        <p:spPr>
          <a:xfrm>
            <a:off x="2433049" y="4955968"/>
            <a:ext cx="785385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4" name="Flödesschema: Alternativ process 153">
            <a:extLst>
              <a:ext uri="{FF2B5EF4-FFF2-40B4-BE49-F238E27FC236}">
                <a16:creationId xmlns:a16="http://schemas.microsoft.com/office/drawing/2014/main" id="{6F82D97D-FAE7-26D8-9677-0F9089417893}"/>
              </a:ext>
            </a:extLst>
          </p:cNvPr>
          <p:cNvSpPr/>
          <p:nvPr/>
        </p:nvSpPr>
        <p:spPr>
          <a:xfrm>
            <a:off x="3234343" y="2560476"/>
            <a:ext cx="1296140" cy="727969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100" dirty="0">
                <a:latin typeface="D-DIN Exp" panose="020B0504020202030204" pitchFamily="34" charset="0"/>
              </a:rPr>
              <a:t>Kund får brev av montör med information.</a:t>
            </a:r>
          </a:p>
        </p:txBody>
      </p:sp>
      <p:cxnSp>
        <p:nvCxnSpPr>
          <p:cNvPr id="156" name="Rak pilkoppling 155">
            <a:extLst>
              <a:ext uri="{FF2B5EF4-FFF2-40B4-BE49-F238E27FC236}">
                <a16:creationId xmlns:a16="http://schemas.microsoft.com/office/drawing/2014/main" id="{F151B4C3-057A-1C32-6675-AFFE3C952644}"/>
              </a:ext>
            </a:extLst>
          </p:cNvPr>
          <p:cNvCxnSpPr>
            <a:cxnSpLocks/>
            <a:stCxn id="30" idx="0"/>
            <a:endCxn id="154" idx="2"/>
          </p:cNvCxnSpPr>
          <p:nvPr/>
        </p:nvCxnSpPr>
        <p:spPr>
          <a:xfrm flipV="1">
            <a:off x="3882413" y="3288445"/>
            <a:ext cx="0" cy="35157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Koppling: vinklad 159">
            <a:extLst>
              <a:ext uri="{FF2B5EF4-FFF2-40B4-BE49-F238E27FC236}">
                <a16:creationId xmlns:a16="http://schemas.microsoft.com/office/drawing/2014/main" id="{CB6EA00D-0498-D46F-4A33-912284ACF654}"/>
              </a:ext>
            </a:extLst>
          </p:cNvPr>
          <p:cNvCxnSpPr>
            <a:cxnSpLocks/>
            <a:stCxn id="154" idx="0"/>
            <a:endCxn id="32" idx="1"/>
          </p:cNvCxnSpPr>
          <p:nvPr/>
        </p:nvCxnSpPr>
        <p:spPr>
          <a:xfrm rot="5400000" flipH="1" flipV="1">
            <a:off x="3926287" y="1788062"/>
            <a:ext cx="728540" cy="816289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6" name="Koppling: vinklad 215">
            <a:extLst>
              <a:ext uri="{FF2B5EF4-FFF2-40B4-BE49-F238E27FC236}">
                <a16:creationId xmlns:a16="http://schemas.microsoft.com/office/drawing/2014/main" id="{2FFD3F8B-BDFB-2E47-67D6-3DBC6557CA2E}"/>
              </a:ext>
            </a:extLst>
          </p:cNvPr>
          <p:cNvCxnSpPr>
            <a:cxnSpLocks/>
            <a:stCxn id="388" idx="1"/>
            <a:endCxn id="20" idx="0"/>
          </p:cNvCxnSpPr>
          <p:nvPr/>
        </p:nvCxnSpPr>
        <p:spPr>
          <a:xfrm rot="10800000" flipV="1">
            <a:off x="932021" y="2409055"/>
            <a:ext cx="204888" cy="70984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9" name="textruta 288">
            <a:extLst>
              <a:ext uri="{FF2B5EF4-FFF2-40B4-BE49-F238E27FC236}">
                <a16:creationId xmlns:a16="http://schemas.microsoft.com/office/drawing/2014/main" id="{8EF89129-51D2-A555-916D-5E2BDD1E66FE}"/>
              </a:ext>
            </a:extLst>
          </p:cNvPr>
          <p:cNvSpPr txBox="1"/>
          <p:nvPr/>
        </p:nvSpPr>
        <p:spPr>
          <a:xfrm>
            <a:off x="1469314" y="608388"/>
            <a:ext cx="6322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Start</a:t>
            </a:r>
          </a:p>
        </p:txBody>
      </p:sp>
      <p:sp>
        <p:nvSpPr>
          <p:cNvPr id="311" name="textruta 310">
            <a:extLst>
              <a:ext uri="{FF2B5EF4-FFF2-40B4-BE49-F238E27FC236}">
                <a16:creationId xmlns:a16="http://schemas.microsoft.com/office/drawing/2014/main" id="{D18D65E3-0978-BF6E-E9EF-9A747E637CB5}"/>
              </a:ext>
            </a:extLst>
          </p:cNvPr>
          <p:cNvSpPr txBox="1"/>
          <p:nvPr/>
        </p:nvSpPr>
        <p:spPr>
          <a:xfrm>
            <a:off x="9855191" y="4766760"/>
            <a:ext cx="5453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Mål</a:t>
            </a:r>
          </a:p>
        </p:txBody>
      </p:sp>
      <p:cxnSp>
        <p:nvCxnSpPr>
          <p:cNvPr id="350" name="Koppling: vinklad 349">
            <a:extLst>
              <a:ext uri="{FF2B5EF4-FFF2-40B4-BE49-F238E27FC236}">
                <a16:creationId xmlns:a16="http://schemas.microsoft.com/office/drawing/2014/main" id="{219A709D-4038-685E-B7CC-69D8E2B3EBEA}"/>
              </a:ext>
            </a:extLst>
          </p:cNvPr>
          <p:cNvCxnSpPr>
            <a:cxnSpLocks/>
            <a:stCxn id="34" idx="0"/>
            <a:endCxn id="388" idx="3"/>
          </p:cNvCxnSpPr>
          <p:nvPr/>
        </p:nvCxnSpPr>
        <p:spPr>
          <a:xfrm rot="16200000" flipH="1" flipV="1">
            <a:off x="4882139" y="-969301"/>
            <a:ext cx="929265" cy="5827445"/>
          </a:xfrm>
          <a:prstGeom prst="bentConnector4">
            <a:avLst>
              <a:gd name="adj1" fmla="val -24600"/>
              <a:gd name="adj2" fmla="val 96083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3" name="Koppling: vinklad 352">
            <a:extLst>
              <a:ext uri="{FF2B5EF4-FFF2-40B4-BE49-F238E27FC236}">
                <a16:creationId xmlns:a16="http://schemas.microsoft.com/office/drawing/2014/main" id="{35DA92DB-FCE7-5021-4119-071F4856B169}"/>
              </a:ext>
            </a:extLst>
          </p:cNvPr>
          <p:cNvCxnSpPr>
            <a:cxnSpLocks/>
            <a:stCxn id="35" idx="0"/>
            <a:endCxn id="388" idx="3"/>
          </p:cNvCxnSpPr>
          <p:nvPr/>
        </p:nvCxnSpPr>
        <p:spPr>
          <a:xfrm rot="16200000" flipH="1" flipV="1">
            <a:off x="5604929" y="-1703927"/>
            <a:ext cx="941102" cy="7284862"/>
          </a:xfrm>
          <a:prstGeom prst="bentConnector4">
            <a:avLst>
              <a:gd name="adj1" fmla="val -23348"/>
              <a:gd name="adj2" fmla="val 96857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6" name="textruta 355">
            <a:extLst>
              <a:ext uri="{FF2B5EF4-FFF2-40B4-BE49-F238E27FC236}">
                <a16:creationId xmlns:a16="http://schemas.microsoft.com/office/drawing/2014/main" id="{016DE2CE-4303-EE61-A788-EE4AD5095B88}"/>
              </a:ext>
            </a:extLst>
          </p:cNvPr>
          <p:cNvSpPr txBox="1"/>
          <p:nvPr/>
        </p:nvSpPr>
        <p:spPr>
          <a:xfrm>
            <a:off x="3241001" y="400241"/>
            <a:ext cx="58288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2400" dirty="0">
                <a:latin typeface="D-DIN Exp" panose="020B0504020202030204" pitchFamily="34" charset="0"/>
              </a:rPr>
              <a:t>Kundens väg till en Smart Vattenmätare</a:t>
            </a:r>
          </a:p>
        </p:txBody>
      </p:sp>
      <p:pic>
        <p:nvPicPr>
          <p:cNvPr id="358" name="Bildobjekt 357" descr="En bild som visar text, Teckensnitt, Grafik, grafisk design&#10;&#10;Automatiskt genererad beskrivning">
            <a:extLst>
              <a:ext uri="{FF2B5EF4-FFF2-40B4-BE49-F238E27FC236}">
                <a16:creationId xmlns:a16="http://schemas.microsoft.com/office/drawing/2014/main" id="{008942C0-AFAB-B4A7-7D3B-EE0EF0F5DD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6891" y="6230023"/>
            <a:ext cx="2567194" cy="373485"/>
          </a:xfrm>
          <a:prstGeom prst="rect">
            <a:avLst/>
          </a:prstGeom>
        </p:spPr>
      </p:pic>
      <p:sp>
        <p:nvSpPr>
          <p:cNvPr id="375" name="Flödesschema: Alternativ process 374">
            <a:extLst>
              <a:ext uri="{FF2B5EF4-FFF2-40B4-BE49-F238E27FC236}">
                <a16:creationId xmlns:a16="http://schemas.microsoft.com/office/drawing/2014/main" id="{50824846-BA77-D5C7-108C-9C8483AF76F3}"/>
              </a:ext>
            </a:extLst>
          </p:cNvPr>
          <p:cNvSpPr/>
          <p:nvPr/>
        </p:nvSpPr>
        <p:spPr>
          <a:xfrm>
            <a:off x="5288126" y="5502054"/>
            <a:ext cx="1296140" cy="727969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100" dirty="0">
                <a:latin typeface="D-DIN Exp" panose="020B0504020202030204" pitchFamily="34" charset="0"/>
              </a:rPr>
              <a:t>Kund har avstängt vatten</a:t>
            </a:r>
          </a:p>
        </p:txBody>
      </p:sp>
      <p:sp>
        <p:nvSpPr>
          <p:cNvPr id="376" name="Flödesschema: Alternativ process 375">
            <a:extLst>
              <a:ext uri="{FF2B5EF4-FFF2-40B4-BE49-F238E27FC236}">
                <a16:creationId xmlns:a16="http://schemas.microsoft.com/office/drawing/2014/main" id="{586A9793-C4AE-42C6-499C-31BB188FD9F8}"/>
              </a:ext>
            </a:extLst>
          </p:cNvPr>
          <p:cNvSpPr/>
          <p:nvPr/>
        </p:nvSpPr>
        <p:spPr>
          <a:xfrm>
            <a:off x="6884726" y="5502052"/>
            <a:ext cx="1296140" cy="727969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000" dirty="0">
                <a:latin typeface="D-DIN Exp" panose="020B0504020202030204" pitchFamily="34" charset="0"/>
              </a:rPr>
              <a:t>Avtal om friskrivning skrivs med kund på plats med montör</a:t>
            </a:r>
          </a:p>
        </p:txBody>
      </p:sp>
      <p:cxnSp>
        <p:nvCxnSpPr>
          <p:cNvPr id="378" name="Rak pilkoppling 377">
            <a:extLst>
              <a:ext uri="{FF2B5EF4-FFF2-40B4-BE49-F238E27FC236}">
                <a16:creationId xmlns:a16="http://schemas.microsoft.com/office/drawing/2014/main" id="{CD4F74EC-843A-DEA4-94AB-6A4805364AFE}"/>
              </a:ext>
            </a:extLst>
          </p:cNvPr>
          <p:cNvCxnSpPr>
            <a:stCxn id="6" idx="2"/>
            <a:endCxn id="375" idx="0"/>
          </p:cNvCxnSpPr>
          <p:nvPr/>
        </p:nvCxnSpPr>
        <p:spPr>
          <a:xfrm>
            <a:off x="5936196" y="5320249"/>
            <a:ext cx="0" cy="18180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0" name="Rak pilkoppling 379">
            <a:extLst>
              <a:ext uri="{FF2B5EF4-FFF2-40B4-BE49-F238E27FC236}">
                <a16:creationId xmlns:a16="http://schemas.microsoft.com/office/drawing/2014/main" id="{8F8891E1-A650-40AC-EC01-153487D70B34}"/>
              </a:ext>
            </a:extLst>
          </p:cNvPr>
          <p:cNvCxnSpPr>
            <a:stCxn id="375" idx="3"/>
            <a:endCxn id="376" idx="1"/>
          </p:cNvCxnSpPr>
          <p:nvPr/>
        </p:nvCxnSpPr>
        <p:spPr>
          <a:xfrm flipV="1">
            <a:off x="6584266" y="5866037"/>
            <a:ext cx="300460" cy="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2" name="Rak pilkoppling 381">
            <a:extLst>
              <a:ext uri="{FF2B5EF4-FFF2-40B4-BE49-F238E27FC236}">
                <a16:creationId xmlns:a16="http://schemas.microsoft.com/office/drawing/2014/main" id="{56178D9F-8E57-32A6-FC41-A33779418FA5}"/>
              </a:ext>
            </a:extLst>
          </p:cNvPr>
          <p:cNvCxnSpPr>
            <a:stCxn id="376" idx="0"/>
            <a:endCxn id="14" idx="2"/>
          </p:cNvCxnSpPr>
          <p:nvPr/>
        </p:nvCxnSpPr>
        <p:spPr>
          <a:xfrm flipV="1">
            <a:off x="7532796" y="5320249"/>
            <a:ext cx="0" cy="18180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4" name="Flödesschema: Alternativ process 383">
            <a:extLst>
              <a:ext uri="{FF2B5EF4-FFF2-40B4-BE49-F238E27FC236}">
                <a16:creationId xmlns:a16="http://schemas.microsoft.com/office/drawing/2014/main" id="{A61BF817-C02D-A238-D650-12AD8CEBAE8C}"/>
              </a:ext>
            </a:extLst>
          </p:cNvPr>
          <p:cNvSpPr/>
          <p:nvPr/>
        </p:nvSpPr>
        <p:spPr>
          <a:xfrm>
            <a:off x="1136909" y="4591983"/>
            <a:ext cx="1296140" cy="727969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100" dirty="0">
                <a:latin typeface="D-DIN Exp" panose="020B0504020202030204" pitchFamily="34" charset="0"/>
              </a:rPr>
              <a:t>Montör kommer ut på bokad tid</a:t>
            </a:r>
          </a:p>
        </p:txBody>
      </p:sp>
      <p:sp>
        <p:nvSpPr>
          <p:cNvPr id="387" name="Flödesschema: Alternativ process 386">
            <a:extLst>
              <a:ext uri="{FF2B5EF4-FFF2-40B4-BE49-F238E27FC236}">
                <a16:creationId xmlns:a16="http://schemas.microsoft.com/office/drawing/2014/main" id="{62654AFB-1AA8-C52F-E561-74418533D94C}"/>
              </a:ext>
            </a:extLst>
          </p:cNvPr>
          <p:cNvSpPr/>
          <p:nvPr/>
        </p:nvSpPr>
        <p:spPr>
          <a:xfrm>
            <a:off x="1136909" y="970488"/>
            <a:ext cx="1296140" cy="727969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100" dirty="0">
                <a:latin typeface="D-DIN Exp" panose="020B0504020202030204" pitchFamily="34" charset="0"/>
              </a:rPr>
              <a:t>Kund får information om att se över sin mätarplats</a:t>
            </a:r>
          </a:p>
        </p:txBody>
      </p:sp>
      <p:sp>
        <p:nvSpPr>
          <p:cNvPr id="388" name="Flödesschema: Alternativ process 387">
            <a:extLst>
              <a:ext uri="{FF2B5EF4-FFF2-40B4-BE49-F238E27FC236}">
                <a16:creationId xmlns:a16="http://schemas.microsoft.com/office/drawing/2014/main" id="{1BA1174D-1983-0ADB-9CA5-0098D781D485}"/>
              </a:ext>
            </a:extLst>
          </p:cNvPr>
          <p:cNvSpPr/>
          <p:nvPr/>
        </p:nvSpPr>
        <p:spPr>
          <a:xfrm>
            <a:off x="1136909" y="2045070"/>
            <a:ext cx="1296140" cy="727969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100" dirty="0">
                <a:latin typeface="D-DIN Exp" panose="020B0504020202030204" pitchFamily="34" charset="0"/>
              </a:rPr>
              <a:t>Kund får tidsbokning för byte av vattenmätare</a:t>
            </a:r>
          </a:p>
        </p:txBody>
      </p:sp>
    </p:spTree>
    <p:extLst>
      <p:ext uri="{BB962C8B-B14F-4D97-AF65-F5344CB8AC3E}">
        <p14:creationId xmlns:p14="http://schemas.microsoft.com/office/powerpoint/2010/main" val="17487876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sz="1400" dirty="0" smtClean="0">
            <a:latin typeface="D-DIN Exp" panose="020B0504020202030204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tailEnd type="triangl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969</TotalTime>
  <Words>107</Words>
  <Application>Microsoft Office PowerPoint</Application>
  <PresentationFormat>Bredbild</PresentationFormat>
  <Paragraphs>22</Paragraphs>
  <Slides>1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D-DIN Exp</vt:lpstr>
      <vt:lpstr>Office-tema</vt:lpstr>
      <vt:lpstr>PowerPoint-presentation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Pontus Frondelius</dc:creator>
  <cp:lastModifiedBy>Jenny Wallander</cp:lastModifiedBy>
  <cp:revision>4</cp:revision>
  <dcterms:created xsi:type="dcterms:W3CDTF">2025-03-05T15:05:34Z</dcterms:created>
  <dcterms:modified xsi:type="dcterms:W3CDTF">2025-03-12T09:43:27Z</dcterms:modified>
</cp:coreProperties>
</file>